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6" r:id="rId9"/>
    <p:sldId id="268" r:id="rId10"/>
    <p:sldId id="269" r:id="rId11"/>
    <p:sldId id="270" r:id="rId12"/>
    <p:sldId id="271" r:id="rId13"/>
    <p:sldId id="262" r:id="rId14"/>
    <p:sldId id="265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357430"/>
            <a:ext cx="8062912" cy="2714644"/>
          </a:xfrm>
        </p:spPr>
        <p:txBody>
          <a:bodyPr>
            <a:normAutofit/>
          </a:bodyPr>
          <a:lstStyle/>
          <a:p>
            <a:pPr algn="l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785794"/>
            <a:ext cx="8348664" cy="147002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Обломов – «коренной народный наш тип». Диалектика характера Обломова. </a:t>
            </a:r>
            <a:endParaRPr lang="ru-RU" sz="3600" b="1" dirty="0"/>
          </a:p>
        </p:txBody>
      </p:sp>
      <p:pic>
        <p:nvPicPr>
          <p:cNvPr id="1026" name="Picture 2" descr="C:\Users\User\Desktop\39031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500306"/>
            <a:ext cx="5405454" cy="4054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u="sng" dirty="0" smtClean="0"/>
              <a:t>Цели: 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Проанализировать диалектику характера Обломова, смысл его жизни и смерти; смысл главы «Сон Обломова»;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Учиться выявлять авторскую позицию.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Актуализация знаний: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Как гоголевская традиция отразилась в романе «Обломов»?</a:t>
            </a:r>
          </a:p>
          <a:p>
            <a:r>
              <a:rPr lang="ru-RU" dirty="0" smtClean="0"/>
              <a:t>Наше первое представление о герое романа уже сложилось. Каково же это впечатление?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/>
              <a:t>«Наше имя – легион!»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571612"/>
            <a:ext cx="8229600" cy="4572000"/>
          </a:xfrm>
        </p:spPr>
        <p:txBody>
          <a:bodyPr>
            <a:normAutofit/>
          </a:bodyPr>
          <a:lstStyle/>
          <a:p>
            <a:r>
              <a:rPr lang="ru-RU" sz="4400" b="1" i="1" u="sng" dirty="0" smtClean="0"/>
              <a:t>Как случилось, что человек, которого волнуют вопросы чести и справедливости, чуткий и умный, становится таким?</a:t>
            </a:r>
            <a:endParaRPr lang="ru-RU" sz="4400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Идейная направленность романа: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« Я старался показать в «Обломове», как и отчего у нас люди превращаются прежде времени в…кисель » 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800" b="1" i="1" dirty="0" smtClean="0"/>
              <a:t>Что же победит в Обломове – жизненные, деятельные начала или сонная обломовщина?</a:t>
            </a:r>
            <a:endParaRPr lang="ru-RU" sz="4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490"/>
          </a:xfrm>
        </p:spPr>
        <p:txBody>
          <a:bodyPr/>
          <a:lstStyle/>
          <a:p>
            <a:pPr algn="ctr"/>
            <a:r>
              <a:rPr lang="ru-RU" b="1" dirty="0" smtClean="0"/>
              <a:t>Работа в группах: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071547"/>
            <a:ext cx="4038600" cy="5176854"/>
          </a:xfrm>
        </p:spPr>
        <p:txBody>
          <a:bodyPr>
            <a:normAutofit fontScale="92500"/>
          </a:bodyPr>
          <a:lstStyle/>
          <a:p>
            <a:r>
              <a:rPr lang="ru-RU" b="1" u="sng" dirty="0" smtClean="0">
                <a:solidFill>
                  <a:schemeClr val="accent1"/>
                </a:solidFill>
              </a:rPr>
              <a:t>1группа</a:t>
            </a:r>
            <a:r>
              <a:rPr lang="ru-RU" b="1" dirty="0" smtClean="0">
                <a:solidFill>
                  <a:schemeClr val="accent1"/>
                </a:solidFill>
              </a:rPr>
              <a:t> «Один день из жизни Обломова».</a:t>
            </a:r>
          </a:p>
          <a:p>
            <a:pPr>
              <a:buNone/>
            </a:pPr>
            <a:r>
              <a:rPr lang="ru-RU" dirty="0" smtClean="0"/>
              <a:t>Проанализируйте начало романа. Какие детали портрета и интерьера помогают сразу оценить характер Обломова? Сопоставьте героя с приходящими к нему гостями. Как он оценивает каждого из посетителей?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071547"/>
            <a:ext cx="4038600" cy="5176854"/>
          </a:xfrm>
        </p:spPr>
        <p:txBody>
          <a:bodyPr>
            <a:normAutofit fontScale="92500"/>
          </a:bodyPr>
          <a:lstStyle/>
          <a:p>
            <a:r>
              <a:rPr lang="ru-RU" b="1" u="sng" dirty="0" smtClean="0">
                <a:solidFill>
                  <a:schemeClr val="accent1"/>
                </a:solidFill>
              </a:rPr>
              <a:t>2 группа </a:t>
            </a:r>
            <a:r>
              <a:rPr lang="ru-RU" b="1" dirty="0" smtClean="0">
                <a:solidFill>
                  <a:schemeClr val="accent1"/>
                </a:solidFill>
              </a:rPr>
              <a:t>« Сон Обломова: его место и значение в романе»</a:t>
            </a:r>
          </a:p>
          <a:p>
            <a:pPr>
              <a:buNone/>
            </a:pPr>
            <a:r>
              <a:rPr lang="ru-RU" dirty="0" smtClean="0"/>
              <a:t>Проанализируйте «Сон…» Какое слово более точно называет состояние Обломова – лень или покой? Подтвердите свои суждения  текстом. Прокомментируйте мысль Обломова: </a:t>
            </a:r>
            <a:r>
              <a:rPr lang="ru-RU" b="1" u="sng" dirty="0" smtClean="0">
                <a:solidFill>
                  <a:schemeClr val="accent1"/>
                </a:solidFill>
              </a:rPr>
              <a:t>«Жизнь есть поэзия. Вольно людям искажать ее!» </a:t>
            </a:r>
            <a:endParaRPr lang="ru-RU" b="1" u="sng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6124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Сон Обломова:  его место и значение в романе:</a:t>
            </a:r>
            <a:endParaRPr lang="ru-RU" sz="3200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214282" y="1643050"/>
          <a:ext cx="8715376" cy="508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688"/>
                <a:gridCol w="4357688"/>
              </a:tblGrid>
              <a:tr h="1087846">
                <a:tc>
                  <a:txBody>
                    <a:bodyPr/>
                    <a:lstStyle/>
                    <a:p>
                      <a:r>
                        <a:rPr lang="ru-RU" dirty="0" smtClean="0"/>
                        <a:t>Характер атмосферы в Обломовке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878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Влияние на формирование сознания героя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878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Качества, сформированные у героя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06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Отторжение чуждого нравственным идеалам Ильи Ильича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302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6124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Сон Обломова:  его место и значение в романе:</a:t>
            </a:r>
            <a:endParaRPr lang="ru-RU" sz="3200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214282" y="1643050"/>
          <a:ext cx="8715376" cy="508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688"/>
                <a:gridCol w="4357688"/>
              </a:tblGrid>
              <a:tr h="1087846">
                <a:tc>
                  <a:txBody>
                    <a:bodyPr/>
                    <a:lstStyle/>
                    <a:p>
                      <a:r>
                        <a:rPr lang="ru-RU" dirty="0" smtClean="0"/>
                        <a:t>Характер атмосферы в Обломовке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Любовь и умиротворение.</a:t>
                      </a:r>
                      <a:endParaRPr lang="ru-RU" dirty="0"/>
                    </a:p>
                  </a:txBody>
                  <a:tcPr/>
                </a:tc>
              </a:tr>
              <a:tr h="10878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Влияние на формирование сознания героя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878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Качества, сформированные у героя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06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Отторжение чуждого нравственным идеалам Ильи Ильича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302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6124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Сон Обломова:  его место и значение в романе:</a:t>
            </a:r>
            <a:endParaRPr lang="ru-RU" sz="3200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214282" y="1643050"/>
          <a:ext cx="8715376" cy="508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688"/>
                <a:gridCol w="4357688"/>
              </a:tblGrid>
              <a:tr h="1087846">
                <a:tc>
                  <a:txBody>
                    <a:bodyPr/>
                    <a:lstStyle/>
                    <a:p>
                      <a:r>
                        <a:rPr lang="ru-RU" dirty="0" smtClean="0"/>
                        <a:t>Характер атмосферы в Обломовке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Любовь и умиротворение.</a:t>
                      </a:r>
                      <a:endParaRPr lang="ru-RU" dirty="0"/>
                    </a:p>
                  </a:txBody>
                  <a:tcPr/>
                </a:tc>
              </a:tr>
              <a:tr h="10878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Влияние на формирование сознания героя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Легенды  и сказки, былины и притчи.</a:t>
                      </a:r>
                      <a:endParaRPr lang="ru-RU" dirty="0"/>
                    </a:p>
                  </a:txBody>
                  <a:tcPr/>
                </a:tc>
              </a:tr>
              <a:tr h="10878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Качества, сформированные у героя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06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Отторжение чуждого нравственным идеалам Ильи Ильича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302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6124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Сон Обломова:  его место и значение в романе:</a:t>
            </a:r>
            <a:endParaRPr lang="ru-RU" sz="3200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214282" y="1643050"/>
          <a:ext cx="8715376" cy="508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688"/>
                <a:gridCol w="4357688"/>
              </a:tblGrid>
              <a:tr h="1087846">
                <a:tc>
                  <a:txBody>
                    <a:bodyPr/>
                    <a:lstStyle/>
                    <a:p>
                      <a:r>
                        <a:rPr lang="ru-RU" dirty="0" smtClean="0"/>
                        <a:t>Характер атмосферы в Обломовке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Любовь и умиротворение.</a:t>
                      </a:r>
                      <a:endParaRPr lang="ru-RU" dirty="0"/>
                    </a:p>
                  </a:txBody>
                  <a:tcPr/>
                </a:tc>
              </a:tr>
              <a:tr h="10878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Влияние на формирование сознания героя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Легенды  и сказки, былины и притчи.</a:t>
                      </a:r>
                      <a:endParaRPr lang="ru-RU" dirty="0"/>
                    </a:p>
                  </a:txBody>
                  <a:tcPr/>
                </a:tc>
              </a:tr>
              <a:tr h="10878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Качества, сформированные у героя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Поэтическая мечтательность, чувство внутренней свободы.</a:t>
                      </a:r>
                      <a:endParaRPr lang="ru-RU" dirty="0"/>
                    </a:p>
                  </a:txBody>
                  <a:tcPr/>
                </a:tc>
              </a:tr>
              <a:tr h="1106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Отторжение чуждого нравственным идеалам Ильи Ильича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302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Сон Обломова:  его место и значение в романе:</a:t>
            </a:r>
            <a:endParaRPr lang="ru-RU" sz="2400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142844" y="714356"/>
          <a:ext cx="8858252" cy="5640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26"/>
                <a:gridCol w="4429126"/>
              </a:tblGrid>
              <a:tr h="1087846">
                <a:tc>
                  <a:txBody>
                    <a:bodyPr/>
                    <a:lstStyle/>
                    <a:p>
                      <a:r>
                        <a:rPr lang="ru-RU" dirty="0" smtClean="0"/>
                        <a:t>Характер атмосферы в Обломовке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Любовь и умиротворение.</a:t>
                      </a:r>
                      <a:endParaRPr lang="ru-RU" dirty="0"/>
                    </a:p>
                  </a:txBody>
                  <a:tcPr/>
                </a:tc>
              </a:tr>
              <a:tr h="10878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Влияние на формирование сознания героя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Легенды  и сказки, былины и притчи.</a:t>
                      </a:r>
                      <a:endParaRPr lang="ru-RU" dirty="0"/>
                    </a:p>
                  </a:txBody>
                  <a:tcPr/>
                </a:tc>
              </a:tr>
              <a:tr h="10878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Качества, сформированные у героя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Поэтическая мечтательность, чувство внутренней свободы.</a:t>
                      </a:r>
                      <a:endParaRPr lang="ru-RU" dirty="0"/>
                    </a:p>
                  </a:txBody>
                  <a:tcPr/>
                </a:tc>
              </a:tr>
              <a:tr h="1106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Отторжение чуждого нравственным идеалам Ильи Ильича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Служба, лишенная человеческого взаимопонимания;</a:t>
                      </a:r>
                    </a:p>
                    <a:p>
                      <a:r>
                        <a:rPr lang="ru-RU" dirty="0" smtClean="0"/>
                        <a:t>друзья, мечтающие только о карьере;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r>
                        <a:rPr lang="ru-RU" baseline="0" dirty="0" smtClean="0"/>
                        <a:t>Женщины, не способные любить.</a:t>
                      </a:r>
                      <a:endParaRPr lang="ru-RU" dirty="0"/>
                    </a:p>
                  </a:txBody>
                  <a:tcPr/>
                </a:tc>
              </a:tr>
              <a:tr h="630260">
                <a:tc gridSpan="2">
                  <a:txBody>
                    <a:bodyPr/>
                    <a:lstStyle/>
                    <a:p>
                      <a:r>
                        <a:rPr lang="ru-RU" b="1" dirty="0" smtClean="0"/>
                        <a:t>«Все это мертвецы. Спящие люди, хуже меня, эти члены света и общества!» – так рассуждает Илья Ильич.</a:t>
                      </a:r>
                      <a:r>
                        <a:rPr lang="ru-RU" b="1" baseline="0" dirty="0" smtClean="0"/>
                        <a:t> Обломов ищет совершенства в этом мире, «нормы, идеала жизни, который указала природа целью человеку».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973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Обломов и Штольц</a:t>
            </a:r>
            <a:endParaRPr lang="ru-RU" b="1" dirty="0"/>
          </a:p>
        </p:txBody>
      </p:sp>
      <p:pic>
        <p:nvPicPr>
          <p:cNvPr id="2050" name="Picture 2" descr="C:\Users\User\Desktop\уроки\10 класс\литература\гончаров\l2gt96yl2hi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785794"/>
            <a:ext cx="7469441" cy="5643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Обломов и Штольц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500174"/>
            <a:ext cx="8229600" cy="4572000"/>
          </a:xfrm>
        </p:spPr>
        <p:txBody>
          <a:bodyPr/>
          <a:lstStyle/>
          <a:p>
            <a:r>
              <a:rPr lang="ru-RU" sz="3200" b="1" dirty="0" smtClean="0"/>
              <a:t>Как воспитывались Обломов и Штольц?</a:t>
            </a:r>
          </a:p>
          <a:p>
            <a:r>
              <a:rPr lang="ru-RU" sz="3200" b="1" dirty="0" smtClean="0"/>
              <a:t>Кто из них, по-вашему, более убедителен в утверждении своего жизненного идеала?</a:t>
            </a:r>
          </a:p>
          <a:p>
            <a:r>
              <a:rPr lang="ru-RU" sz="3200" b="1" dirty="0" smtClean="0"/>
              <a:t>Почему столь  разные люди, как Обломов и Штольц, дружат всю жизнь?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Сравнительная характеристика Обломов и Штольц</a:t>
            </a:r>
            <a:endParaRPr lang="ru-RU" sz="2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313" y="857250"/>
          <a:ext cx="8715375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25"/>
                <a:gridCol w="2905125"/>
                <a:gridCol w="290512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Обломов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Штольц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Социальное положение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Отличительные черты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Чем живет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Жизненные идеалы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Жизненная позиция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sz="1600" b="1" dirty="0" smtClean="0"/>
                    </a:p>
                    <a:p>
                      <a:r>
                        <a:rPr lang="ru-RU" sz="1600" b="1" dirty="0" smtClean="0"/>
                        <a:t>Вывод: 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Сравнительная характеристика Обломов и Штольц</a:t>
            </a:r>
            <a:endParaRPr lang="ru-RU" sz="2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313" y="857250"/>
          <a:ext cx="8715375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25"/>
                <a:gridCol w="2905125"/>
                <a:gridCol w="290512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Обломов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Штольц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Социальное положение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Барин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Представитель нового класса буржуазии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Отличительные черты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Чем живет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Жизненные идеалы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Жизненная позиция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Сравнительная характеристика Обломов и Штольц</a:t>
            </a:r>
            <a:endParaRPr lang="ru-RU" sz="2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313" y="857250"/>
          <a:ext cx="8715375" cy="427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25"/>
                <a:gridCol w="2905125"/>
                <a:gridCol w="290512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Обломов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Штольц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Социальное положение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Барин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Представитель нового класса буржуазии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Отличительные черты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Паралич воли и беспробудная лень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Непреклонная воля и огромный запас деятельности и энергии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Чем живет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Жизненные идеалы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Жизненная позиция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Сравнительная характеристика Обломов и Штольц</a:t>
            </a:r>
            <a:endParaRPr lang="ru-RU" sz="2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313" y="857250"/>
          <a:ext cx="8715375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25"/>
                <a:gridCol w="2905125"/>
                <a:gridCol w="290512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Обломов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Штольц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Социальное положение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Барин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Представитель нового класса буржуазии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Отличительные черты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Паралич воли и беспробудная лень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Непреклонная воля и огромный запас деятельности и энергии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Чем живет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Воображением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Практическим делом, опытом, фактами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Жизненные идеалы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Жизненная позиция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Сравнительная характеристика Обломов и Штольц</a:t>
            </a:r>
            <a:endParaRPr lang="ru-RU" sz="2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313" y="857250"/>
          <a:ext cx="8715375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25"/>
                <a:gridCol w="2905125"/>
                <a:gridCol w="290512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Обломов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Штольц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Социальное положение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Барин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Представитель нового класса буржуазии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Отличительные черты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Паралич воли и беспробудная лень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Непреклонная воля и огромный запас деятельности и энергии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Чем живет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Воображением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Практическим делом, опытом, фактами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Жизненные идеалы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Безмятежный покой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Культ труда и предприимчивости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Жизненная позиция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Сравнительная характеристика Обломов и Штольц</a:t>
            </a:r>
            <a:endParaRPr lang="ru-RU" sz="2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313" y="857250"/>
          <a:ext cx="8715375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25"/>
                <a:gridCol w="2905125"/>
                <a:gridCol w="290512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Обломов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Штольц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Социальное положение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Барин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Представитель нового класса буржуазии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Отличительные черты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Паралич воли и беспробудная лень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Непреклонная воля и огромный запас деятельности и энергии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Чем живет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Воображением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Практическим делом, опытом, фактами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Жизненные идеалы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Безмятежный покой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Культ труда и предприимчивости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Жизненная позиция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Апатичен к происходящему, всякую деятельность воспринимает</a:t>
                      </a:r>
                      <a:r>
                        <a:rPr lang="ru-RU" sz="1600" baseline="0" dirty="0" smtClean="0"/>
                        <a:t> не иначе как суету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Всегда что-то делает, к чему-то стремится, чего-то добивается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endParaRPr lang="ru-RU" sz="1600" b="1" dirty="0" smtClean="0"/>
                    </a:p>
                    <a:p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Сравнительная характеристика Обломов и Штольц</a:t>
            </a:r>
            <a:endParaRPr lang="ru-RU" sz="2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313" y="857250"/>
          <a:ext cx="8715375" cy="530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25"/>
                <a:gridCol w="2905125"/>
                <a:gridCol w="290512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Обломов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Штольц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Социальное положение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Барин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Представитель нового класса буржуазии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Отличительные черты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Паралич воли и беспробудная лень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Непреклонная воля и огромный запас деятельности и энергии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Чем живет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Воображением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Практическим делом, опытом, фактами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Жизненные идеалы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Безмятежный покой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Культ труда и предприимчивости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Жизненная позиция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Апатичен к происходящему, всякую деятельность воспринимает</a:t>
                      </a:r>
                      <a:r>
                        <a:rPr lang="ru-RU" sz="1600" baseline="0" dirty="0" smtClean="0"/>
                        <a:t> не иначе как суету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Всегда что-то делает, к чему-то стремится, чего-то добивается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1600" b="1" dirty="0" smtClean="0"/>
                        <a:t>Штольц-</a:t>
                      </a:r>
                      <a:r>
                        <a:rPr lang="ru-RU" sz="1600" b="1" baseline="0" dirty="0" smtClean="0"/>
                        <a:t> друг Обломова с детства. Штольц делает все, чтобы пробудить Обломова к жизни и деятельности. Попытки эти ни к чему не привели, и жизненные пути двух героев расходятся. Штольц является как бы фоном. На котором лучше видны те положительные качества характера Обломова, которые Штольц и Ольга называют «хрустальной», чистой душой.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490"/>
          </a:xfrm>
        </p:spPr>
        <p:txBody>
          <a:bodyPr/>
          <a:lstStyle/>
          <a:p>
            <a:pPr algn="ctr"/>
            <a:r>
              <a:rPr lang="ru-RU" b="1" dirty="0" smtClean="0"/>
              <a:t>Дом. задание.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285860"/>
            <a:ext cx="8229600" cy="4572000"/>
          </a:xfrm>
        </p:spPr>
        <p:txBody>
          <a:bodyPr/>
          <a:lstStyle/>
          <a:p>
            <a:r>
              <a:rPr lang="ru-RU" dirty="0" smtClean="0"/>
              <a:t>Написать сочинение-рассуждение «Кто необходим  будущей России – деятельный Штольц или созерцательный добряк-ленивец Обломов?»</a:t>
            </a:r>
          </a:p>
          <a:p>
            <a:r>
              <a:rPr lang="ru-RU" dirty="0" smtClean="0"/>
              <a:t>Подобрать текстовый материал для характеристики образов Ольги Ильинской и Агафьи Пшеницыной.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89</TotalTime>
  <Words>922</Words>
  <Application>Microsoft Office PowerPoint</Application>
  <PresentationFormat>Экран (4:3)</PresentationFormat>
  <Paragraphs>169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Официальная</vt:lpstr>
      <vt:lpstr>Обломов – «коренной народный наш тип». Диалектика характера Обломова. </vt:lpstr>
      <vt:lpstr>Слайд 2</vt:lpstr>
      <vt:lpstr>Актуализация знаний:</vt:lpstr>
      <vt:lpstr>«Наше имя – легион!»</vt:lpstr>
      <vt:lpstr>Идейная направленность романа:</vt:lpstr>
      <vt:lpstr>Слайд 6</vt:lpstr>
      <vt:lpstr>Работа в группах:</vt:lpstr>
      <vt:lpstr>Сон Обломова:  его место и значение в романе:</vt:lpstr>
      <vt:lpstr>Сон Обломова:  его место и значение в романе:</vt:lpstr>
      <vt:lpstr>Сон Обломова:  его место и значение в романе:</vt:lpstr>
      <vt:lpstr>Сон Обломова:  его место и значение в романе:</vt:lpstr>
      <vt:lpstr>Сон Обломова:  его место и значение в романе:</vt:lpstr>
      <vt:lpstr>Обломов и Штольц</vt:lpstr>
      <vt:lpstr>Обломов и Штольц</vt:lpstr>
      <vt:lpstr>Сравнительная характеристика Обломов и Штольц</vt:lpstr>
      <vt:lpstr>Сравнительная характеристика Обломов и Штольц</vt:lpstr>
      <vt:lpstr>Сравнительная характеристика Обломов и Штольц</vt:lpstr>
      <vt:lpstr>Сравнительная характеристика Обломов и Штольц</vt:lpstr>
      <vt:lpstr>Сравнительная характеристика Обломов и Штольц</vt:lpstr>
      <vt:lpstr>Сравнительная характеристика Обломов и Штольц</vt:lpstr>
      <vt:lpstr>Сравнительная характеристика Обломов и Штольц</vt:lpstr>
      <vt:lpstr>Дом. задание.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Обломов – «коренной народный наш тип». Диалектика характера Обломова. </dc:title>
  <dc:creator>User</dc:creator>
  <cp:lastModifiedBy>Белоусова</cp:lastModifiedBy>
  <cp:revision>18</cp:revision>
  <dcterms:created xsi:type="dcterms:W3CDTF">2013-11-27T11:27:56Z</dcterms:created>
  <dcterms:modified xsi:type="dcterms:W3CDTF">2017-02-17T06:14:33Z</dcterms:modified>
</cp:coreProperties>
</file>